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Staatliches"/>
      <p:regular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Poppins"/>
      <p:regular r:id="rId30"/>
      <p:bold r:id="rId31"/>
      <p:italic r:id="rId32"/>
      <p:boldItalic r:id="rId33"/>
    </p:embeddedFont>
    <p:embeddedFont>
      <p:font typeface="Corbel"/>
      <p:regular r:id="rId34"/>
      <p:bold r:id="rId35"/>
      <p:italic r:id="rId36"/>
      <p:boldItalic r:id="rId37"/>
    </p:embeddedFont>
    <p:embeddedFont>
      <p:font typeface="Montserrat ExtraBold"/>
      <p:bold r:id="rId38"/>
      <p:boldItalic r:id="rId39"/>
    </p:embeddedFont>
    <p:embeddedFont>
      <p:font typeface="Open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regular.fntdata"/><Relationship Id="rId20" Type="http://schemas.openxmlformats.org/officeDocument/2006/relationships/slide" Target="slides/slide16.xml"/><Relationship Id="rId42" Type="http://schemas.openxmlformats.org/officeDocument/2006/relationships/font" Target="fonts/OpenSans-italic.fntdata"/><Relationship Id="rId41" Type="http://schemas.openxmlformats.org/officeDocument/2006/relationships/font" Target="fonts/OpenSans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OpenSans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regular.fntdata"/><Relationship Id="rId25" Type="http://schemas.openxmlformats.org/officeDocument/2006/relationships/font" Target="fonts/Staatliches-regular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.fntdata"/><Relationship Id="rId30" Type="http://schemas.openxmlformats.org/officeDocument/2006/relationships/font" Target="fonts/Poppins-regular.fntdata"/><Relationship Id="rId11" Type="http://schemas.openxmlformats.org/officeDocument/2006/relationships/slide" Target="slides/slide7.xml"/><Relationship Id="rId33" Type="http://schemas.openxmlformats.org/officeDocument/2006/relationships/font" Target="fonts/Poppins-boldItalic.fntdata"/><Relationship Id="rId10" Type="http://schemas.openxmlformats.org/officeDocument/2006/relationships/slide" Target="slides/slide6.xml"/><Relationship Id="rId32" Type="http://schemas.openxmlformats.org/officeDocument/2006/relationships/font" Target="fonts/Poppins-italic.fntdata"/><Relationship Id="rId13" Type="http://schemas.openxmlformats.org/officeDocument/2006/relationships/slide" Target="slides/slide9.xml"/><Relationship Id="rId35" Type="http://schemas.openxmlformats.org/officeDocument/2006/relationships/font" Target="fonts/Corbel-bold.fntdata"/><Relationship Id="rId12" Type="http://schemas.openxmlformats.org/officeDocument/2006/relationships/slide" Target="slides/slide8.xml"/><Relationship Id="rId34" Type="http://schemas.openxmlformats.org/officeDocument/2006/relationships/font" Target="fonts/Corbel-regular.fntdata"/><Relationship Id="rId15" Type="http://schemas.openxmlformats.org/officeDocument/2006/relationships/slide" Target="slides/slide11.xml"/><Relationship Id="rId37" Type="http://schemas.openxmlformats.org/officeDocument/2006/relationships/font" Target="fonts/Corbel-boldItalic.fntdata"/><Relationship Id="rId14" Type="http://schemas.openxmlformats.org/officeDocument/2006/relationships/slide" Target="slides/slide10.xml"/><Relationship Id="rId36" Type="http://schemas.openxmlformats.org/officeDocument/2006/relationships/font" Target="fonts/Corbel-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ExtraBold-bold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ExtraBold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Iceberg.jp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" name="Google Shape;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ead6a6c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ead6a6c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ead6a6c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ead6a6c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ead6a6c7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ead6a6c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f8aed82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f8aed82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0a48fb4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0a48fb4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b1e9f5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b1e9f5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f8aed821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f8aed821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f8aed821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f8aed821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b1e9f5e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b1e9f5e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ready for: Constellation, Membership dues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0a48fb43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0a48fb43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ee4143e9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2ee4143e9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141b2b8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141b2b8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365f9f4c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365f9f4c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4503c32e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4503c32e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503c32e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503c32e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70a48fb4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70a48fb4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e4143e9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e4143e9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https://commons.wikimedia.org/wiki/File:Iceberg.jpg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704b9256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704b9256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https://commons.wikimedia.org/wiki/File:Iceberg.jpg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eb3001018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eb3001018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567300"/>
            <a:ext cx="9144000" cy="6447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TLP GREEN</a:t>
            </a:r>
            <a:endParaRPr b="0" i="0" sz="14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8380198" y="4669148"/>
            <a:ext cx="709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2C2C2C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>
              <a:solidFill>
                <a:srgbClr val="2C2C2C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1413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group of people in a shield&#10;&#10;Description automatically generated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29" y="4169344"/>
            <a:ext cx="886452" cy="8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n=-n-done" type="twoColTx">
  <p:cSld name="TITLE_AND_TWO_COLUMNS">
    <p:bg>
      <p:bgPr>
        <a:solidFill>
          <a:srgbClr val="F3F3F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4567300"/>
            <a:ext cx="9144000" cy="6447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TLP GREEN</a:t>
            </a:r>
            <a:endParaRPr b="0" i="0" sz="14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707725" y="887075"/>
            <a:ext cx="80454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5611975" y="1018900"/>
            <a:ext cx="3475500" cy="4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0" y="0"/>
            <a:ext cx="9144000" cy="1413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group of people in a shield&#10;&#10;Description automatically generated"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29" y="4169344"/>
            <a:ext cx="886452" cy="8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- really">
  <p:cSld name="TITLE_AND_TWO_COLUMNS_1">
    <p:bg>
      <p:bgPr>
        <a:solidFill>
          <a:srgbClr val="F3F3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567300"/>
            <a:ext cx="9144000" cy="6447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TLP GREEN</a:t>
            </a:r>
            <a:endParaRPr b="0" i="0" sz="14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1413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group of people in a shield&#10;&#10;Description automatically generated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29" y="4169344"/>
            <a:ext cx="886452" cy="8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ExtraBold"/>
              <a:buNone/>
              <a:defRPr sz="28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Char char="●"/>
              <a:defRPr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Relationship Id="rId4" Type="http://schemas.openxmlformats.org/officeDocument/2006/relationships/hyperlink" Target="mailto:igottesman@ngoisac.org" TargetMode="External"/><Relationship Id="rId5" Type="http://schemas.openxmlformats.org/officeDocument/2006/relationships/hyperlink" Target="https://www.ngoisac.org/" TargetMode="External"/><Relationship Id="rId6" Type="http://schemas.openxmlformats.org/officeDocument/2006/relationships/hyperlink" Target="mailto:membership@ngoisac.or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sre.google/sre-book/eliminating-toil/" TargetMode="External"/><Relationship Id="rId4" Type="http://schemas.openxmlformats.org/officeDocument/2006/relationships/hyperlink" Target="https://sre.google/workbook/alerting-on-slos/" TargetMode="External"/><Relationship Id="rId5" Type="http://schemas.openxmlformats.org/officeDocument/2006/relationships/hyperlink" Target="https://sre.google/sre-book/practical-alerting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iverify.io/" TargetMode="External"/><Relationship Id="rId4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hyperlink" Target="https://en.wikipedia.org/wiki/Ludwig_Mies_van_der_Rohe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mailto:igottesman@ngoisac.org" TargetMode="External"/><Relationship Id="rId4" Type="http://schemas.openxmlformats.org/officeDocument/2006/relationships/hyperlink" Target="https://www.ngoisac.org/" TargetMode="External"/><Relationship Id="rId5" Type="http://schemas.openxmlformats.org/officeDocument/2006/relationships/hyperlink" Target="mailto:membership@ngoisac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13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jpg"/><Relationship Id="rId4" Type="http://schemas.openxmlformats.org/officeDocument/2006/relationships/image" Target="../media/image12.png"/><Relationship Id="rId9" Type="http://schemas.openxmlformats.org/officeDocument/2006/relationships/image" Target="../media/image13.png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6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2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www.openedr.com/blog/how-does-edr-work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NGO-ISAC</a:t>
            </a:r>
            <a:endParaRPr/>
          </a:p>
        </p:txBody>
      </p:sp>
      <p:sp>
        <p:nvSpPr>
          <p:cNvPr id="44" name="Google Shape;44;p9"/>
          <p:cNvSpPr txBox="1"/>
          <p:nvPr>
            <p:ph type="ctrTitle"/>
          </p:nvPr>
        </p:nvSpPr>
        <p:spPr>
          <a:xfrm>
            <a:off x="1683000" y="2288925"/>
            <a:ext cx="5524200" cy="8214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Endpoint Security Advice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3382350" y="133100"/>
            <a:ext cx="2379300" cy="17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6925" y="3110325"/>
            <a:ext cx="39402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Email ian@ngoisac.org</a:t>
            </a:r>
            <a:r>
              <a:rPr lang="en" sz="1100"/>
              <a:t> | +1.202.230.7651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https://www.ngoisac.org/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6"/>
              </a:rPr>
              <a:t>membership@ngoisac.org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Crowdstrike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13941" l="0" r="0" t="0"/>
          <a:stretch/>
        </p:blipFill>
        <p:spPr>
          <a:xfrm>
            <a:off x="0" y="717175"/>
            <a:ext cx="9144000" cy="442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Crowdstrike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12982" l="0" r="0" t="0"/>
          <a:stretch/>
        </p:blipFill>
        <p:spPr>
          <a:xfrm>
            <a:off x="0" y="724875"/>
            <a:ext cx="9144000" cy="447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Crowdstrike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23816" l="15812" r="26159" t="26678"/>
          <a:stretch/>
        </p:blipFill>
        <p:spPr>
          <a:xfrm>
            <a:off x="0" y="790172"/>
            <a:ext cx="9144000" cy="438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Managed Security Service Provider (MSSP)</a:t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895675" y="1747700"/>
            <a:ext cx="64680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EDR output is time consuming</a:t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false positive/false negative</a:t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Hiring a team</a:t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Char char="○"/>
            </a:pPr>
            <a:r>
              <a:rPr lang="en"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cost effective way to manage EDR. *	</a:t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 fatigue, S/N ratio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 have a t</a:t>
            </a:r>
            <a:r>
              <a:rPr b="1" lang="en"/>
              <a:t>housand yapping puppies, none get any attention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EDRs generate multitudes of noisy alerts until an operator grooms the alerts into something actionable. This is alert fatigue.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Google SRE elimination of toil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Work with no enduring value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Google SRE alerts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Service Level Objective metric error rate alert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Google SRE practical alerting on time series data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/>
              <a:t>Borgmon</a:t>
            </a:r>
            <a:r>
              <a:rPr lang="en"/>
              <a:t>'s language for alerting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755575" y="1072625"/>
            <a:ext cx="2793300" cy="3651900"/>
          </a:xfrm>
          <a:prstGeom prst="chevron">
            <a:avLst>
              <a:gd fmla="val 27421" name="adj"/>
            </a:avLst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1543350" y="1072625"/>
            <a:ext cx="16506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There is a cycle to EDR alerts</a:t>
            </a:r>
            <a:endParaRPr b="1" sz="1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Not all of it is or can be automated. Context about where a user is and what they are doing is critical to be able 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8" name="Google Shape;138;p23"/>
          <p:cNvGrpSpPr/>
          <p:nvPr/>
        </p:nvGrpSpPr>
        <p:grpSpPr>
          <a:xfrm rot="-5400000">
            <a:off x="4650909" y="762823"/>
            <a:ext cx="3676573" cy="3668559"/>
            <a:chOff x="2902488" y="902232"/>
            <a:chExt cx="3339000" cy="3339000"/>
          </a:xfrm>
        </p:grpSpPr>
        <p:sp>
          <p:nvSpPr>
            <p:cNvPr id="139" name="Google Shape;139;p23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21577108" name="adj1"/>
                <a:gd fmla="val 16214886" name="adj2"/>
              </a:avLst>
            </a:prstGeom>
            <a:solidFill>
              <a:schemeClr val="accent5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1" name="Google Shape;141;p23"/>
          <p:cNvSpPr/>
          <p:nvPr/>
        </p:nvSpPr>
        <p:spPr>
          <a:xfrm>
            <a:off x="3928450" y="1811315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3925200" y="1811300"/>
            <a:ext cx="15690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Incident Response Actions 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5705578" y="208350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5653489" y="3345592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7325649" y="1811303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5705575" y="208350"/>
            <a:ext cx="15690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EDR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705575" y="3383225"/>
            <a:ext cx="15162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and groom alerts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7378525" y="1811300"/>
            <a:ext cx="15162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Alert is triggered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6322824" y="208351"/>
            <a:ext cx="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6330265" y="3275278"/>
            <a:ext cx="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8022519" y="1786953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4481113" y="1793100"/>
            <a:ext cx="3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755575" y="131225"/>
            <a:ext cx="7302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EDR alert cycle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not covered by EDRs (yet?)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707725" y="887075"/>
            <a:ext cx="80454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Phones / Mobile Devices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Mobile Device Manager (MDM)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Jamf, Kandji, Apple Business Services, airwatch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But maybe better than an MDM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iVerify</a:t>
            </a:r>
            <a:r>
              <a:rPr lang="en"/>
              <a:t> - continuous user coaching</a:t>
            </a:r>
            <a:endParaRPr/>
          </a:p>
        </p:txBody>
      </p:sp>
      <p:pic>
        <p:nvPicPr>
          <p:cNvPr descr="https://www.appaloosa.io/hubfs/Business%20person%20standing%20against%20the%20blackboard%20with%20a%20lot%20of%20data%20written%20on%20it.jpeg" id="160" name="Google Shape;160;p24"/>
          <p:cNvPicPr preferRelativeResize="0"/>
          <p:nvPr/>
        </p:nvPicPr>
        <p:blipFill rotWithShape="1">
          <a:blip r:embed="rId4">
            <a:alphaModFix/>
          </a:blip>
          <a:srcRect b="0" l="0" r="23965" t="0"/>
          <a:stretch/>
        </p:blipFill>
        <p:spPr>
          <a:xfrm>
            <a:off x="4870000" y="2011075"/>
            <a:ext cx="4274000" cy="32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you do without an EDR? 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better: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configuration management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Reduce attack surface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remove apps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Advanced protection program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Lockdown mode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update management strategy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visibility to attacks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Attacks won’t work </a:t>
            </a:r>
            <a:r>
              <a:rPr b="1" lang="en"/>
              <a:t>silently</a:t>
            </a:r>
            <a:endParaRPr b="1"/>
          </a:p>
        </p:txBody>
      </p:sp>
      <p:pic>
        <p:nvPicPr>
          <p:cNvPr descr="https://oddathenaeum.com/wp-content/uploads/2020/05/post-2020-lessismore.jpg" id="167" name="Google Shape;167;p25"/>
          <p:cNvPicPr preferRelativeResize="0"/>
          <p:nvPr/>
        </p:nvPicPr>
        <p:blipFill rotWithShape="1">
          <a:blip r:embed="rId3">
            <a:alphaModFix/>
          </a:blip>
          <a:srcRect b="8754" l="7396" r="3053" t="4740"/>
          <a:stretch/>
        </p:blipFill>
        <p:spPr>
          <a:xfrm>
            <a:off x="4395725" y="2496400"/>
            <a:ext cx="4748276" cy="260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5"/>
          <p:cNvSpPr txBox="1"/>
          <p:nvPr/>
        </p:nvSpPr>
        <p:spPr>
          <a:xfrm>
            <a:off x="6744725" y="4420175"/>
            <a:ext cx="2263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Ludwig Mies van der Rohe</a:t>
            </a:r>
            <a:endParaRPr sz="12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Questions ? ]</a:t>
            </a:r>
            <a:endParaRPr/>
          </a:p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ctrTitle"/>
          </p:nvPr>
        </p:nvSpPr>
        <p:spPr>
          <a:xfrm>
            <a:off x="4285500" y="1987775"/>
            <a:ext cx="365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80" name="Google Shape;180;p27"/>
          <p:cNvSpPr txBox="1"/>
          <p:nvPr>
            <p:ph idx="1" type="subTitle"/>
          </p:nvPr>
        </p:nvSpPr>
        <p:spPr>
          <a:xfrm>
            <a:off x="4181000" y="3411150"/>
            <a:ext cx="39402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[ Author / job title ]</a:t>
            </a:r>
            <a:endParaRPr sz="16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Email address @ngoisac.org</a:t>
            </a:r>
            <a:r>
              <a:rPr lang="en" sz="1300">
                <a:solidFill>
                  <a:schemeClr val="lt2"/>
                </a:solidFill>
              </a:rPr>
              <a:t> | +1.[ telephone]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https://www.ngoisac.org/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lt2"/>
                </a:solidFill>
              </a:rPr>
            </a:br>
            <a:r>
              <a:rPr lang="en" sz="13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membership@ngoisac.org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Endpoint –</a:t>
            </a:r>
            <a:r>
              <a:rPr lang="en"/>
              <a:t> A device or computer or system including virtual systems.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EDR –</a:t>
            </a:r>
            <a:r>
              <a:rPr lang="en"/>
              <a:t> Endpoint detection and response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SIEM –</a:t>
            </a:r>
            <a:r>
              <a:rPr lang="en"/>
              <a:t> Security information and event management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Alert Fatigue –</a:t>
            </a:r>
            <a:r>
              <a:rPr lang="en"/>
              <a:t> when systems generate so many alerts you pay attention to none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False positive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False Negative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Toil –</a:t>
            </a:r>
            <a:r>
              <a:rPr lang="en"/>
              <a:t> manual, repetitive, automatable, work with little enduring value that scales linearly with your organization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8927" y="3611200"/>
            <a:ext cx="1252524" cy="12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>
            <p:ph type="title"/>
          </p:nvPr>
        </p:nvSpPr>
        <p:spPr>
          <a:xfrm>
            <a:off x="5714563" y="0"/>
            <a:ext cx="35766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Cyber Security Industry Partners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6306600" y="129712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/>
              <a:t>~ 25 Partners </a:t>
            </a:r>
            <a:endParaRPr sz="1000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425" y="1556857"/>
            <a:ext cx="2622537" cy="1320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450" y="3725848"/>
            <a:ext cx="1991250" cy="11378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0988" y="3003737"/>
            <a:ext cx="1991250" cy="67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2716" y="1398889"/>
            <a:ext cx="1548172" cy="14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82138" y="3500788"/>
            <a:ext cx="1882612" cy="188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225" y="4009839"/>
            <a:ext cx="2504999" cy="45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5625" y="194513"/>
            <a:ext cx="2505000" cy="12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43152" y="252075"/>
            <a:ext cx="979475" cy="9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822625" y="3108500"/>
            <a:ext cx="1882625" cy="432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99947" y="1802637"/>
            <a:ext cx="2822854" cy="2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1725" y="2449545"/>
            <a:ext cx="2226500" cy="1161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63300" y="316201"/>
            <a:ext cx="1329575" cy="1009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757662" y="1732414"/>
            <a:ext cx="1329577" cy="79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Security (mature)</a:t>
            </a:r>
            <a:endParaRPr/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VPN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transport protection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place shifting via </a:t>
            </a:r>
            <a:r>
              <a:rPr lang="en" sz="1800"/>
              <a:t>network address translation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requires engineering investment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Security (mature)</a:t>
            </a:r>
            <a:endParaRPr/>
          </a:p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Firewall 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threats </a:t>
            </a:r>
            <a:r>
              <a:rPr lang="en" sz="1800">
                <a:solidFill>
                  <a:schemeClr val="dk1"/>
                </a:solidFill>
              </a:rPr>
              <a:t>on the wire 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protocol exploits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requires engineering investment 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Endpoint Security (mature)</a:t>
            </a:r>
            <a:endParaRPr/>
          </a:p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9144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Anti-Virus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Protects from known threats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Big Virus (™) loves known AV databases</a:t>
            </a:r>
            <a:endParaRPr sz="1800"/>
          </a:p>
          <a:p>
            <a:pPr indent="-342900" lvl="2" marL="18288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and knows how to side step it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EDRs operate?</a:t>
            </a:r>
            <a:endParaRPr/>
          </a:p>
        </p:txBody>
      </p:sp>
      <p:pic>
        <p:nvPicPr>
          <p:cNvPr descr="https://www.openedr.com/blog/wp-content/uploads/2023/04/how-does-edr-work.png"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675" y="551250"/>
            <a:ext cx="7698601" cy="43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/>
          <p:nvPr/>
        </p:nvSpPr>
        <p:spPr>
          <a:xfrm>
            <a:off x="4440525" y="4879975"/>
            <a:ext cx="45063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https://www.openedr.com/blog/how-does-edr-work/</a:t>
            </a:r>
            <a:endParaRPr sz="12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EDR benefits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549300" y="717400"/>
            <a:ext cx="52575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Evolved from firewalls / Antivirus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EDR monitors compromises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signature database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Subscription update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infer 'intent'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prevent </a:t>
            </a:r>
            <a:r>
              <a:rPr lang="en" sz="1800"/>
              <a:t>malicious</a:t>
            </a:r>
            <a:r>
              <a:rPr lang="en" sz="1800"/>
              <a:t> software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Protect from some network intrusion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active defenses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fleet wide </a:t>
            </a:r>
            <a:r>
              <a:rPr lang="en" sz="1800"/>
              <a:t>visibility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Dashboard</a:t>
            </a:r>
            <a:endParaRPr sz="18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84" name="Google Shape;84;p15"/>
          <p:cNvSpPr txBox="1"/>
          <p:nvPr/>
        </p:nvSpPr>
        <p:spPr>
          <a:xfrm>
            <a:off x="5806900" y="1296200"/>
            <a:ext cx="3053100" cy="3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66719" l="0" r="10658" t="0"/>
          <a:stretch/>
        </p:blipFill>
        <p:spPr>
          <a:xfrm>
            <a:off x="5430975" y="3219175"/>
            <a:ext cx="3653476" cy="197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EDR limitations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549300" y="717400"/>
            <a:ext cx="43089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protects vs. active attacks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cannot anticipate future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false positives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signature based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Not intent based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>
                <a:solidFill>
                  <a:schemeClr val="dk1"/>
                </a:solidFill>
              </a:rPr>
              <a:t>attackers with credentials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$$$ + $$$$ + $$$ + …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license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data egress/storage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sp>
        <p:nvSpPr>
          <p:cNvPr id="92" name="Google Shape;92;p16"/>
          <p:cNvSpPr txBox="1"/>
          <p:nvPr/>
        </p:nvSpPr>
        <p:spPr>
          <a:xfrm>
            <a:off x="5806900" y="1296200"/>
            <a:ext cx="3053100" cy="3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13758" l="7858" r="11464" t="20723"/>
          <a:stretch/>
        </p:blipFill>
        <p:spPr>
          <a:xfrm>
            <a:off x="4860525" y="61200"/>
            <a:ext cx="43089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 of EDR vendors 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Crowdstrike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Sentinel One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Microsoft Defender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Sophos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Carbon Black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Cisco Secure Endpoint</a:t>
            </a:r>
            <a:endParaRPr b="1"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Symantec Endpoint Protection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4755400" y="717400"/>
            <a:ext cx="3729300" cy="3486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ESET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Datto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Huntress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TrendMicro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Trellix Endpoint Security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FortiEDR 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WatchGuard</a:t>
            </a:r>
            <a:endParaRPr b="1" sz="1600"/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Open EDR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r">
  <a:themeElements>
    <a:clrScheme name="Simple Light">
      <a:dk1>
        <a:srgbClr val="001633"/>
      </a:dk1>
      <a:lt1>
        <a:srgbClr val="001633"/>
      </a:lt1>
      <a:dk2>
        <a:srgbClr val="001633"/>
      </a:dk2>
      <a:lt2>
        <a:srgbClr val="001633"/>
      </a:lt2>
      <a:accent1>
        <a:srgbClr val="0000FF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